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hart>
    <c:plotArea>
      <c:layout>
        <c:manualLayout>
          <c:layoutTarget val="inner"/>
          <c:xMode val="edge"/>
          <c:yMode val="edge"/>
          <c:x val="7.0911708953047617E-2"/>
          <c:y val="4.4861391929187325E-2"/>
          <c:w val="0.71575106931078114"/>
          <c:h val="0.77085009311830477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paddock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cows</c:v>
                </c:pt>
                <c:pt idx="1">
                  <c:v>chicken</c:v>
                </c:pt>
                <c:pt idx="2">
                  <c:v>pigs</c:v>
                </c:pt>
                <c:pt idx="3">
                  <c:v>sheep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22</c:v>
                </c:pt>
                <c:pt idx="2">
                  <c:v>13</c:v>
                </c:pt>
                <c:pt idx="3">
                  <c:v>74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paddock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cows</c:v>
                </c:pt>
                <c:pt idx="1">
                  <c:v>chicken</c:v>
                </c:pt>
                <c:pt idx="2">
                  <c:v>pigs</c:v>
                </c:pt>
                <c:pt idx="3">
                  <c:v>sheep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15</c:v>
                </c:pt>
                <c:pt idx="2">
                  <c:v>12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paddock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cows</c:v>
                </c:pt>
                <c:pt idx="1">
                  <c:v>chicken</c:v>
                </c:pt>
                <c:pt idx="2">
                  <c:v>pigs</c:v>
                </c:pt>
                <c:pt idx="3">
                  <c:v>sheep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</c:v>
                </c:pt>
                <c:pt idx="1">
                  <c:v>50</c:v>
                </c:pt>
                <c:pt idx="2">
                  <c:v>63</c:v>
                </c:pt>
                <c:pt idx="3">
                  <c:v>12</c:v>
                </c:pt>
              </c:numCache>
            </c:numRef>
          </c:val>
        </c:ser>
        <c:axId val="103769600"/>
        <c:axId val="103771136"/>
      </c:barChart>
      <c:catAx>
        <c:axId val="103769600"/>
        <c:scaling>
          <c:orientation val="minMax"/>
        </c:scaling>
        <c:axPos val="b"/>
        <c:tickLblPos val="nextTo"/>
        <c:crossAx val="103771136"/>
        <c:crosses val="autoZero"/>
        <c:auto val="1"/>
        <c:lblAlgn val="ctr"/>
        <c:lblOffset val="100"/>
      </c:catAx>
      <c:valAx>
        <c:axId val="103771136"/>
        <c:scaling>
          <c:orientation val="minMax"/>
        </c:scaling>
        <c:axPos val="l"/>
        <c:majorGridlines/>
        <c:numFmt formatCode="General" sourceLinked="1"/>
        <c:tickLblPos val="nextTo"/>
        <c:crossAx val="1037696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2E2A-EF59-4CAA-9897-F6446B6E0540}" type="datetimeFigureOut">
              <a:rPr lang="en-US" smtClean="0"/>
              <a:pPr/>
              <a:t>6/4/2009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B5967-11A9-48FE-8DB9-6D272A6AE9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Maths Mentals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Jordyn and Jorja.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Friday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15÷5</a:t>
            </a:r>
          </a:p>
          <a:p>
            <a:pPr marL="514350" indent="-514350">
              <a:buAutoNum type="arabicPeriod"/>
            </a:pPr>
            <a:r>
              <a:rPr lang="en-AU" dirty="0" smtClean="0"/>
              <a:t> 24÷3</a:t>
            </a:r>
          </a:p>
          <a:p>
            <a:pPr marL="514350" indent="-514350">
              <a:buAutoNum type="arabicPeriod"/>
            </a:pPr>
            <a:r>
              <a:rPr lang="en-AU" dirty="0" smtClean="0"/>
              <a:t> </a:t>
            </a:r>
            <a:r>
              <a:rPr lang="en-AU" dirty="0" smtClean="0"/>
              <a:t>132÷12</a:t>
            </a:r>
          </a:p>
          <a:p>
            <a:pPr marL="514350" indent="-514350">
              <a:buAutoNum type="arabicPeriod"/>
            </a:pPr>
            <a:r>
              <a:rPr lang="en-AU" dirty="0" smtClean="0"/>
              <a:t> </a:t>
            </a:r>
            <a:r>
              <a:rPr lang="en-AU" dirty="0" smtClean="0"/>
              <a:t>49÷7</a:t>
            </a:r>
          </a:p>
          <a:p>
            <a:pPr marL="514350" indent="-514350">
              <a:buAutoNum type="arabicPeriod"/>
            </a:pPr>
            <a:r>
              <a:rPr lang="en-AU" dirty="0" smtClean="0"/>
              <a:t> </a:t>
            </a:r>
            <a:r>
              <a:rPr lang="en-AU" dirty="0" smtClean="0"/>
              <a:t>48÷6</a:t>
            </a:r>
          </a:p>
          <a:p>
            <a:pPr marL="514350" indent="-514350">
              <a:buAutoNum type="arabicPeriod"/>
            </a:pPr>
            <a:r>
              <a:rPr lang="en-AU" dirty="0" smtClean="0"/>
              <a:t> </a:t>
            </a:r>
            <a:r>
              <a:rPr lang="en-AU" dirty="0" smtClean="0"/>
              <a:t>121÷11</a:t>
            </a:r>
          </a:p>
          <a:p>
            <a:pPr marL="514350" indent="-514350">
              <a:buAutoNum type="arabicPeriod"/>
            </a:pPr>
            <a:r>
              <a:rPr lang="en-AU" smtClean="0"/>
              <a:t> </a:t>
            </a:r>
            <a:r>
              <a:rPr lang="en-AU" smtClean="0"/>
              <a:t>36÷3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Friday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A.</a:t>
            </a:r>
            <a:r>
              <a:rPr lang="en-AU" dirty="0" smtClean="0"/>
              <a:t>19+8=18+9 True or 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B.</a:t>
            </a:r>
            <a:r>
              <a:rPr lang="en-AU" dirty="0" smtClean="0"/>
              <a:t>159x0=159 True or 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C.</a:t>
            </a:r>
            <a:r>
              <a:rPr lang="en-AU" dirty="0" smtClean="0"/>
              <a:t>15-7=7-15 True or 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D.</a:t>
            </a:r>
            <a:r>
              <a:rPr lang="en-AU" dirty="0" smtClean="0"/>
              <a:t>6x9x1=42 True or 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E.</a:t>
            </a:r>
            <a:r>
              <a:rPr lang="en-AU" dirty="0" smtClean="0"/>
              <a:t>12+7=7+12 True or 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Challenge: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A.</a:t>
            </a:r>
            <a:r>
              <a:rPr lang="en-AU" dirty="0" smtClean="0"/>
              <a:t>4728        </a:t>
            </a:r>
            <a:r>
              <a:rPr lang="en-AU" dirty="0" smtClean="0">
                <a:solidFill>
                  <a:srgbClr val="FF0000"/>
                </a:solidFill>
              </a:rPr>
              <a:t>B.</a:t>
            </a:r>
            <a:r>
              <a:rPr lang="en-AU" dirty="0" smtClean="0"/>
              <a:t>6207 </a:t>
            </a:r>
            <a:r>
              <a:rPr lang="en-AU" dirty="0" smtClean="0">
                <a:solidFill>
                  <a:srgbClr val="FF0000"/>
                </a:solidFill>
              </a:rPr>
              <a:t>     C. </a:t>
            </a:r>
            <a:r>
              <a:rPr lang="en-AU" dirty="0" smtClean="0"/>
              <a:t>9256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dirty="0" smtClean="0"/>
              <a:t>X       59        x      84       x      67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Monday 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A. </a:t>
            </a:r>
            <a:r>
              <a:rPr lang="en-AU" dirty="0" smtClean="0"/>
              <a:t>True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B. </a:t>
            </a:r>
            <a:r>
              <a:rPr lang="en-AU" dirty="0" smtClean="0"/>
              <a:t>True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C. </a:t>
            </a:r>
            <a:r>
              <a:rPr lang="en-AU" dirty="0" smtClean="0"/>
              <a:t>True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D. </a:t>
            </a:r>
            <a:r>
              <a:rPr lang="en-AU" dirty="0" smtClean="0"/>
              <a:t>False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E. </a:t>
            </a:r>
            <a:r>
              <a:rPr lang="en-AU" dirty="0" smtClean="0"/>
              <a:t>True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Challenge: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A.</a:t>
            </a:r>
            <a:r>
              <a:rPr lang="en-AU" dirty="0" smtClean="0"/>
              <a:t> 278952   </a:t>
            </a:r>
            <a:r>
              <a:rPr lang="en-AU" dirty="0" smtClean="0">
                <a:solidFill>
                  <a:srgbClr val="FF0000"/>
                </a:solidFill>
              </a:rPr>
              <a:t>B.</a:t>
            </a:r>
            <a:r>
              <a:rPr lang="en-AU" dirty="0" smtClean="0"/>
              <a:t> 521388   </a:t>
            </a:r>
            <a:r>
              <a:rPr lang="en-AU" dirty="0" smtClean="0">
                <a:solidFill>
                  <a:srgbClr val="FF0000"/>
                </a:solidFill>
              </a:rPr>
              <a:t>C.</a:t>
            </a:r>
            <a:r>
              <a:rPr lang="en-AU" dirty="0" smtClean="0"/>
              <a:t>620152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Tuesday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8643966" cy="2757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57158" y="4286256"/>
            <a:ext cx="8229600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1.</a:t>
            </a:r>
            <a:r>
              <a:rPr lang="en-AU" sz="3200" dirty="0" smtClean="0">
                <a:latin typeface="+mj-lt"/>
                <a:ea typeface="+mj-ea"/>
                <a:cs typeface="+mj-cs"/>
              </a:rPr>
              <a:t>Which paddock has the most animals in it? </a:t>
            </a:r>
            <a:r>
              <a:rPr lang="en-AU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2.</a:t>
            </a:r>
            <a:r>
              <a:rPr lang="en-AU" sz="3200" dirty="0" smtClean="0">
                <a:latin typeface="+mj-lt"/>
                <a:ea typeface="+mj-ea"/>
                <a:cs typeface="+mj-cs"/>
              </a:rPr>
              <a:t>Which paddock has the least animals in it?</a:t>
            </a:r>
            <a:endParaRPr lang="en-AU" sz="32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Challenge: 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Add all of the paddocks up and  give the approximate</a:t>
            </a:r>
            <a:r>
              <a:rPr kumimoji="0" lang="en-AU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answer.</a:t>
            </a: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Tuesday 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AU" dirty="0" smtClean="0">
                <a:solidFill>
                  <a:srgbClr val="FF0000"/>
                </a:solidFill>
              </a:rPr>
              <a:t>1.</a:t>
            </a:r>
            <a:r>
              <a:rPr lang="en-AU" dirty="0" smtClean="0"/>
              <a:t>Paddock 3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2. </a:t>
            </a:r>
            <a:r>
              <a:rPr lang="en-AU" dirty="0" smtClean="0"/>
              <a:t>Paddock 2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Challenge: </a:t>
            </a:r>
            <a:r>
              <a:rPr lang="en-AU" dirty="0" smtClean="0"/>
              <a:t>387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Wednesday</a:t>
            </a:r>
            <a:endParaRPr lang="en-AU" dirty="0"/>
          </a:p>
        </p:txBody>
      </p:sp>
      <p:pic>
        <p:nvPicPr>
          <p:cNvPr id="4" name="Content Placeholder 3" descr="puppy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214422"/>
            <a:ext cx="3890986" cy="3033131"/>
          </a:xfrm>
        </p:spPr>
      </p:pic>
      <p:sp>
        <p:nvSpPr>
          <p:cNvPr id="5" name="TextBox 4"/>
          <p:cNvSpPr txBox="1"/>
          <p:nvPr/>
        </p:nvSpPr>
        <p:spPr>
          <a:xfrm>
            <a:off x="857224" y="4286256"/>
            <a:ext cx="6929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FF0000"/>
                </a:solidFill>
              </a:rPr>
              <a:t>1.</a:t>
            </a:r>
            <a:r>
              <a:rPr lang="en-AU" sz="3600" dirty="0" smtClean="0"/>
              <a:t>How many shades of brown are there in the picture?</a:t>
            </a:r>
          </a:p>
          <a:p>
            <a:r>
              <a:rPr lang="en-AU" sz="3600" dirty="0" smtClean="0">
                <a:solidFill>
                  <a:srgbClr val="FF0000"/>
                </a:solidFill>
              </a:rPr>
              <a:t>Challenge: </a:t>
            </a:r>
            <a:r>
              <a:rPr lang="en-AU" sz="3600" dirty="0" smtClean="0"/>
              <a:t>What shape is on the dog.</a:t>
            </a:r>
            <a:endParaRPr lang="en-A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Wednesday Answers.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AU" sz="4800" dirty="0" smtClean="0">
                <a:solidFill>
                  <a:srgbClr val="FF0000"/>
                </a:solidFill>
              </a:rPr>
              <a:t>1.</a:t>
            </a:r>
            <a:r>
              <a:rPr lang="en-AU" sz="4800" dirty="0" smtClean="0"/>
              <a:t>Nose, love heart, eyes, tiles x2 and tail.</a:t>
            </a:r>
          </a:p>
          <a:p>
            <a:pPr marL="514350" indent="-514350">
              <a:buNone/>
            </a:pPr>
            <a:r>
              <a:rPr lang="en-AU" sz="4800" dirty="0" smtClean="0">
                <a:solidFill>
                  <a:srgbClr val="FF0000"/>
                </a:solidFill>
              </a:rPr>
              <a:t>Challenge: </a:t>
            </a:r>
            <a:r>
              <a:rPr lang="en-AU" sz="4800" dirty="0" smtClean="0"/>
              <a:t>love heart.</a:t>
            </a:r>
            <a:endParaRPr lang="en-AU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Thursday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483113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AU" dirty="0" smtClean="0"/>
              <a:t>89+67</a:t>
            </a:r>
          </a:p>
          <a:p>
            <a:pPr marL="514350" indent="-514350">
              <a:buAutoNum type="arabicPeriod" startAt="2"/>
            </a:pPr>
            <a:r>
              <a:rPr lang="en-AU" dirty="0" smtClean="0"/>
              <a:t>29+74</a:t>
            </a:r>
          </a:p>
          <a:p>
            <a:pPr>
              <a:buNone/>
            </a:pPr>
            <a:r>
              <a:rPr lang="en-AU" dirty="0" smtClean="0"/>
              <a:t>3.</a:t>
            </a:r>
            <a:r>
              <a:rPr lang="en-AU" dirty="0" smtClean="0">
                <a:solidFill>
                  <a:srgbClr val="FF0000"/>
                </a:solidFill>
              </a:rPr>
              <a:t>  </a:t>
            </a:r>
            <a:r>
              <a:rPr lang="en-AU" dirty="0" smtClean="0"/>
              <a:t>28+9</a:t>
            </a:r>
          </a:p>
          <a:p>
            <a:pPr>
              <a:buNone/>
            </a:pPr>
            <a:r>
              <a:rPr lang="en-AU" dirty="0" smtClean="0"/>
              <a:t>4.  71-23</a:t>
            </a:r>
          </a:p>
          <a:p>
            <a:pPr>
              <a:buNone/>
            </a:pPr>
            <a:r>
              <a:rPr lang="en-AU" dirty="0" smtClean="0"/>
              <a:t>5.  86-42</a:t>
            </a:r>
          </a:p>
          <a:p>
            <a:pPr marL="514350" indent="-514350">
              <a:buAutoNum type="arabicPeriod" startAt="6"/>
            </a:pPr>
            <a:r>
              <a:rPr lang="en-AU" dirty="0" smtClean="0"/>
              <a:t>73-71</a:t>
            </a:r>
          </a:p>
          <a:p>
            <a:pPr marL="514350" indent="-514350">
              <a:buNone/>
            </a:pPr>
            <a:r>
              <a:rPr lang="en-AU" dirty="0" smtClean="0">
                <a:solidFill>
                  <a:srgbClr val="FF0000"/>
                </a:solidFill>
              </a:rPr>
              <a:t>Challenge: </a:t>
            </a:r>
            <a:r>
              <a:rPr lang="en-AU" dirty="0" smtClean="0"/>
              <a:t>If we went to McDonalds and got a 50c ice cream, how much would it be for 29 kids?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Thursday Answers.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156</a:t>
            </a:r>
          </a:p>
          <a:p>
            <a:pPr marL="514350" indent="-514350">
              <a:buNone/>
            </a:pPr>
            <a:r>
              <a:rPr lang="en-AU" dirty="0" smtClean="0"/>
              <a:t>2. 103</a:t>
            </a:r>
          </a:p>
          <a:p>
            <a:pPr marL="514350" indent="-514350">
              <a:buNone/>
            </a:pPr>
            <a:r>
              <a:rPr lang="en-AU" dirty="0" smtClean="0"/>
              <a:t>3.  37</a:t>
            </a:r>
          </a:p>
          <a:p>
            <a:pPr marL="514350" indent="-514350">
              <a:buNone/>
            </a:pPr>
            <a:r>
              <a:rPr lang="en-AU" dirty="0" smtClean="0"/>
              <a:t>4.  48</a:t>
            </a:r>
          </a:p>
          <a:p>
            <a:pPr marL="514350" indent="-514350">
              <a:buAutoNum type="arabicPeriod" startAt="5"/>
            </a:pPr>
            <a:r>
              <a:rPr lang="en-AU" dirty="0" smtClean="0"/>
              <a:t>44</a:t>
            </a:r>
          </a:p>
          <a:p>
            <a:pPr marL="514350" indent="-514350">
              <a:buAutoNum type="arabicPeriod" startAt="6"/>
            </a:pPr>
            <a:r>
              <a:rPr lang="en-AU" dirty="0" smtClean="0"/>
              <a:t>2</a:t>
            </a:r>
          </a:p>
          <a:p>
            <a:pPr marL="514350" indent="-514350">
              <a:buNone/>
            </a:pPr>
            <a:r>
              <a:rPr lang="en-AU" dirty="0" smtClean="0"/>
              <a:t>Challenge: $14.50.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223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Maths Mentals</vt:lpstr>
      <vt:lpstr>Monday</vt:lpstr>
      <vt:lpstr>Monday Answers</vt:lpstr>
      <vt:lpstr>Tuesday</vt:lpstr>
      <vt:lpstr>Tuesday Answers</vt:lpstr>
      <vt:lpstr>Wednesday</vt:lpstr>
      <vt:lpstr>Wednesday Answers.</vt:lpstr>
      <vt:lpstr>Thursday</vt:lpstr>
      <vt:lpstr>Thursday Answers.</vt:lpstr>
      <vt:lpstr>Friday</vt:lpstr>
      <vt:lpstr>Friday</vt:lpstr>
    </vt:vector>
  </TitlesOfParts>
  <Company>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Mentals</dc:title>
  <dc:creator>Education</dc:creator>
  <cp:lastModifiedBy>Education</cp:lastModifiedBy>
  <cp:revision>14</cp:revision>
  <dcterms:created xsi:type="dcterms:W3CDTF">2009-05-26T23:21:04Z</dcterms:created>
  <dcterms:modified xsi:type="dcterms:W3CDTF">2009-06-03T23:45:12Z</dcterms:modified>
</cp:coreProperties>
</file>